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73AE7-BFCE-4C1D-AD03-C02C99907F78}" type="datetimeFigureOut">
              <a:rPr lang="de-AT" smtClean="0"/>
              <a:pPr/>
              <a:t>15.09.2013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300D7-DC4B-4CD1-9C4D-D27CC52775A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300D7-DC4B-4CD1-9C4D-D27CC52775AB}" type="slidenum">
              <a:rPr lang="de-AT" smtClean="0"/>
              <a:pPr/>
              <a:t>1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300D7-DC4B-4CD1-9C4D-D27CC52775AB}" type="slidenum">
              <a:rPr lang="de-AT" smtClean="0"/>
              <a:pPr/>
              <a:t>2</a:t>
            </a:fld>
            <a:endParaRPr lang="de-A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300D7-DC4B-4CD1-9C4D-D27CC52775AB}" type="slidenum">
              <a:rPr lang="de-AT" smtClean="0"/>
              <a:pPr/>
              <a:t>3</a:t>
            </a:fld>
            <a:endParaRPr lang="de-A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300D7-DC4B-4CD1-9C4D-D27CC52775AB}" type="slidenum">
              <a:rPr lang="de-AT" smtClean="0"/>
              <a:pPr/>
              <a:t>4</a:t>
            </a:fld>
            <a:endParaRPr lang="de-A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300D7-DC4B-4CD1-9C4D-D27CC52775AB}" type="slidenum">
              <a:rPr lang="de-AT" smtClean="0"/>
              <a:pPr/>
              <a:t>5</a:t>
            </a:fld>
            <a:endParaRPr lang="de-A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300D7-DC4B-4CD1-9C4D-D27CC52775AB}" type="slidenum">
              <a:rPr lang="de-AT" smtClean="0"/>
              <a:pPr/>
              <a:t>6</a:t>
            </a:fld>
            <a:endParaRPr lang="de-A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300D7-DC4B-4CD1-9C4D-D27CC52775AB}" type="slidenum">
              <a:rPr lang="de-AT" smtClean="0"/>
              <a:pPr/>
              <a:t>7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bgerundetes Rechtec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CE4D-34C1-4EBB-99D7-86F9248FEA5F}" type="datetimeFigureOut">
              <a:rPr lang="de-AT" smtClean="0"/>
              <a:pPr/>
              <a:t>15.09.2013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B6AE4ED-2306-45E6-9FA3-C52A8B2B2B90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7" name="Rechtec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CE4D-34C1-4EBB-99D7-86F9248FEA5F}" type="datetimeFigureOut">
              <a:rPr lang="de-AT" smtClean="0"/>
              <a:pPr/>
              <a:t>15.09.2013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E4ED-2306-45E6-9FA3-C52A8B2B2B9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CE4D-34C1-4EBB-99D7-86F9248FEA5F}" type="datetimeFigureOut">
              <a:rPr lang="de-AT" smtClean="0"/>
              <a:pPr/>
              <a:t>15.09.2013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E4ED-2306-45E6-9FA3-C52A8B2B2B9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CE4D-34C1-4EBB-99D7-86F9248FEA5F}" type="datetimeFigureOut">
              <a:rPr lang="de-AT" smtClean="0"/>
              <a:pPr/>
              <a:t>15.09.2013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E4ED-2306-45E6-9FA3-C52A8B2B2B90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bgerundetes Rechtec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CE4D-34C1-4EBB-99D7-86F9248FEA5F}" type="datetimeFigureOut">
              <a:rPr lang="de-AT" smtClean="0"/>
              <a:pPr/>
              <a:t>15.09.2013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7" name="Rechtec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6AE4ED-2306-45E6-9FA3-C52A8B2B2B9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CE4D-34C1-4EBB-99D7-86F9248FEA5F}" type="datetimeFigureOut">
              <a:rPr lang="de-AT" smtClean="0"/>
              <a:pPr/>
              <a:t>15.09.2013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E4ED-2306-45E6-9FA3-C52A8B2B2B90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CE4D-34C1-4EBB-99D7-86F9248FEA5F}" type="datetimeFigureOut">
              <a:rPr lang="de-AT" smtClean="0"/>
              <a:pPr/>
              <a:t>15.09.2013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E4ED-2306-45E6-9FA3-C52A8B2B2B90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CE4D-34C1-4EBB-99D7-86F9248FEA5F}" type="datetimeFigureOut">
              <a:rPr lang="de-AT" smtClean="0"/>
              <a:pPr/>
              <a:t>15.09.2013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E4ED-2306-45E6-9FA3-C52A8B2B2B9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CE4D-34C1-4EBB-99D7-86F9248FEA5F}" type="datetimeFigureOut">
              <a:rPr lang="de-AT" smtClean="0"/>
              <a:pPr/>
              <a:t>15.09.2013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E4ED-2306-45E6-9FA3-C52A8B2B2B9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bgerundetes Rechtec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CE4D-34C1-4EBB-99D7-86F9248FEA5F}" type="datetimeFigureOut">
              <a:rPr lang="de-AT" smtClean="0"/>
              <a:pPr/>
              <a:t>15.09.2013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E4ED-2306-45E6-9FA3-C52A8B2B2B90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CE4D-34C1-4EBB-99D7-86F9248FEA5F}" type="datetimeFigureOut">
              <a:rPr lang="de-AT" smtClean="0"/>
              <a:pPr/>
              <a:t>15.09.2013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6AE4ED-2306-45E6-9FA3-C52A8B2B2B90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Rechtec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bgerundetes Rechtec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98CE4D-34C1-4EBB-99D7-86F9248FEA5F}" type="datetimeFigureOut">
              <a:rPr lang="de-AT" smtClean="0"/>
              <a:pPr/>
              <a:t>15.09.2013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B6AE4ED-2306-45E6-9FA3-C52A8B2B2B9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fie.at/srd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mukk.gv.at/schulen/unterricht/ba/reifepruefung.x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850106"/>
          </a:xfrm>
        </p:spPr>
        <p:txBody>
          <a:bodyPr/>
          <a:lstStyle/>
          <a:p>
            <a:r>
              <a:rPr lang="de-A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Prüfungsarchitektur</a:t>
            </a:r>
            <a:br>
              <a:rPr lang="de-A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Matura</a:t>
            </a:r>
            <a:r>
              <a:rPr lang="de-A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NEU</a:t>
            </a:r>
            <a:endParaRPr lang="de-A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229600" cy="5257800"/>
          </a:xfrm>
        </p:spPr>
        <p:txBody>
          <a:bodyPr>
            <a:normAutofit/>
          </a:bodyPr>
          <a:lstStyle/>
          <a:p>
            <a:pPr marL="539750" indent="-539750">
              <a:buClr>
                <a:srgbClr val="C00000"/>
              </a:buClr>
              <a:buFont typeface="Wingdings" pitchFamily="2" charset="2"/>
              <a:buChar char="Ø"/>
            </a:pPr>
            <a:r>
              <a:rPr lang="de-A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 vorwissenschaftliche Arbeit (VWA) an AHS bzw. eine im Team zu erstellende Diplomarbeit an BHS und deren Präsentation</a:t>
            </a:r>
          </a:p>
          <a:p>
            <a:pPr marL="539750" indent="-539750">
              <a:buClr>
                <a:srgbClr val="C00000"/>
              </a:buClr>
              <a:buNone/>
            </a:pPr>
            <a:endParaRPr lang="de-AT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9750" indent="-539750">
              <a:buClr>
                <a:srgbClr val="C00000"/>
              </a:buClr>
              <a:buFont typeface="Wingdings" pitchFamily="2" charset="2"/>
              <a:buChar char="Ø"/>
            </a:pPr>
            <a:r>
              <a:rPr lang="de-A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drei oder vier (schriftliche) Klausuren, davon standardisiert: Deutsch (Unterrichtssprache), Mathematik (AHS), Englisch, Französisch, Spanisch </a:t>
            </a:r>
          </a:p>
          <a:p>
            <a:pPr marL="539750" indent="-539750">
              <a:buClr>
                <a:srgbClr val="C00000"/>
              </a:buClr>
              <a:buNone/>
            </a:pPr>
            <a:endParaRPr lang="de-AT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9750" indent="-539750">
              <a:buClr>
                <a:srgbClr val="C00000"/>
              </a:buClr>
              <a:buFont typeface="Wingdings" pitchFamily="2" charset="2"/>
              <a:buChar char="Ø"/>
            </a:pPr>
            <a:r>
              <a:rPr lang="de-A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zwei oder drei mündliche Prüfungen</a:t>
            </a:r>
          </a:p>
          <a:p>
            <a:pPr>
              <a:buNone/>
            </a:pPr>
            <a:endParaRPr lang="de-AT" sz="2400" dirty="0" smtClean="0">
              <a:hlinkClick r:id="rId3"/>
            </a:endParaRPr>
          </a:p>
          <a:p>
            <a:pPr>
              <a:buNone/>
            </a:pPr>
            <a:r>
              <a:rPr lang="de-AT" sz="2400" dirty="0" smtClean="0">
                <a:hlinkClick r:id="rId3"/>
              </a:rPr>
              <a:t>https://www.bifie.at/srdp</a:t>
            </a:r>
            <a:endParaRPr lang="de-AT" sz="2400" dirty="0" smtClean="0"/>
          </a:p>
          <a:p>
            <a:endParaRPr lang="de-A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 l="-7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 l="-3000" t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642194"/>
          </a:xfrm>
        </p:spPr>
        <p:txBody>
          <a:bodyPr/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2800" dirty="0" smtClean="0"/>
              <a:t>Können negative Klausurleistungen mündlich ausgebessert werden? </a:t>
            </a:r>
            <a:r>
              <a:rPr lang="de-AT" dirty="0" smtClean="0"/>
              <a:t/>
            </a:r>
            <a:br>
              <a:rPr lang="de-AT" dirty="0" smtClean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971600" y="1844824"/>
            <a:ext cx="7772400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dirty="0" smtClean="0"/>
              <a:t>Negative Klausurarbeiten sind (in einem der darauf folgenden „Nebentermine“ im Herbst oder Frühjahr) schriftlich zu wiederholen; das entspricht dem eigentlichen Kompetenzgedanken. </a:t>
            </a:r>
          </a:p>
          <a:p>
            <a:pPr marL="0" indent="0" algn="just">
              <a:buNone/>
            </a:pPr>
            <a:r>
              <a:rPr lang="de-DE" sz="200" dirty="0" smtClean="0"/>
              <a:t/>
            </a:r>
            <a:br>
              <a:rPr lang="de-DE" sz="200" dirty="0" smtClean="0"/>
            </a:br>
            <a:r>
              <a:rPr lang="de-DE" dirty="0" smtClean="0"/>
              <a:t>Dennoch sollen SchülerInnen die Gelegenheit erhalten, sich eine negative Klausurleistung durch eine mündliche Kompensationsprüfung auszubessern. Eine mündliche „Kompensation“ ist nach folgendem Prinzip möglich: </a:t>
            </a:r>
          </a:p>
          <a:p>
            <a:pPr marL="0" indent="0" algn="just">
              <a:buNone/>
            </a:pPr>
            <a:endParaRPr lang="de-DE" dirty="0" smtClean="0"/>
          </a:p>
          <a:p>
            <a:pPr marL="0" indent="0" algn="just">
              <a:buNone/>
            </a:pPr>
            <a:r>
              <a:rPr lang="de-AT" sz="2000" dirty="0" smtClean="0">
                <a:hlinkClick r:id="rId3"/>
              </a:rPr>
              <a:t>http://www.bmukk.gv.at/schulen/unterricht/ba/reifepruefung.xml#toc3-id10</a:t>
            </a:r>
            <a:r>
              <a:rPr lang="de-AT" sz="2000" dirty="0" smtClean="0"/>
              <a:t> </a:t>
            </a:r>
          </a:p>
          <a:p>
            <a:pPr>
              <a:buNone/>
            </a:pP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4195896" cy="619268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de-DE" sz="3000" dirty="0" smtClean="0"/>
              <a:t>Eine mündliche Kompensationsprüfung muss Aufgabenstellungen enthalten, die sich auf die vorangegangene Klausurarbeit beziehen. Bei standardisierten Klausurgegenständen werden diese Aufgabenstellungen </a:t>
            </a:r>
            <a:r>
              <a:rPr lang="de-DE" sz="3000" b="1" dirty="0" smtClean="0"/>
              <a:t>extern</a:t>
            </a:r>
            <a:r>
              <a:rPr lang="de-DE" sz="3000" dirty="0" smtClean="0"/>
              <a:t> erstellt. </a:t>
            </a:r>
            <a:endParaRPr lang="de-AT" sz="3000" dirty="0" smtClean="0"/>
          </a:p>
          <a:p>
            <a:pPr lvl="0"/>
            <a:r>
              <a:rPr lang="de-DE" sz="3000" dirty="0" smtClean="0"/>
              <a:t>Eine mündliche Kompensationsprüfung ist an eine im selben Termin unmittelbar vorher abgelegte Klausurarbeit gekoppelt. </a:t>
            </a:r>
            <a:r>
              <a:rPr lang="de-DE" sz="3000" b="1" dirty="0" smtClean="0"/>
              <a:t>Der Termin für die mündliche Kompensationsprüfung wird bei standardisierten Prüfungsgebieten durch Verordnung festgelegt. </a:t>
            </a:r>
            <a:endParaRPr lang="de-AT" sz="3000" b="1" dirty="0" smtClean="0"/>
          </a:p>
          <a:p>
            <a:pPr lvl="0"/>
            <a:r>
              <a:rPr lang="de-DE" sz="3000" b="1" dirty="0" smtClean="0"/>
              <a:t>Prüfungsdauer</a:t>
            </a:r>
            <a:r>
              <a:rPr lang="de-DE" sz="3000" dirty="0" smtClean="0"/>
              <a:t>: max. 25 Minuten, Vorbereitungszeit: mind. 30 Minuten. Die Prüfung ist vor dem/der Prüfer/in der Klausurarbeit und einem/r Beisitzer/in (+Vorsitzende/n +Klassenvorstand/</a:t>
            </a:r>
            <a:r>
              <a:rPr lang="de-DE" sz="3000" dirty="0" err="1" smtClean="0"/>
              <a:t>ständin</a:t>
            </a:r>
            <a:r>
              <a:rPr lang="de-DE" sz="3000" dirty="0" smtClean="0"/>
              <a:t> + Schulleitung) abzulegen. </a:t>
            </a:r>
            <a:endParaRPr lang="de-AT" sz="3000" dirty="0" smtClean="0"/>
          </a:p>
          <a:p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2"/>
          </p:nvPr>
        </p:nvSpPr>
        <p:spPr>
          <a:xfrm>
            <a:off x="4932040" y="476672"/>
            <a:ext cx="3894966" cy="741682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de-DE" sz="3100" dirty="0" smtClean="0"/>
              <a:t>Ein/e Schüler/in  kann zu allen negativ beurteilten Klausuren Kompensationsprüfungen ablegen, je nach Anzahl der negativen Klausurarbeiten. </a:t>
            </a:r>
          </a:p>
          <a:p>
            <a:pPr lvl="0">
              <a:buNone/>
            </a:pPr>
            <a:endParaRPr lang="de-AT" sz="100" dirty="0" smtClean="0"/>
          </a:p>
          <a:p>
            <a:pPr lvl="0"/>
            <a:r>
              <a:rPr lang="de-DE" sz="3100" dirty="0" smtClean="0"/>
              <a:t>Das Gesamtkalkül einer negativen Klausur in Kombination mit einer mündlichen Kompensations-</a:t>
            </a:r>
            <a:r>
              <a:rPr lang="de-DE" sz="3100" dirty="0" err="1" smtClean="0"/>
              <a:t>prüfung</a:t>
            </a:r>
            <a:r>
              <a:rPr lang="de-DE" sz="3100" dirty="0" smtClean="0"/>
              <a:t> kann nicht besser als „</a:t>
            </a:r>
            <a:r>
              <a:rPr lang="de-DE" sz="3100" b="1" dirty="0" smtClean="0"/>
              <a:t>Befriedigend</a:t>
            </a:r>
            <a:r>
              <a:rPr lang="de-DE" sz="3100" dirty="0" smtClean="0"/>
              <a:t>“ lauten. </a:t>
            </a:r>
          </a:p>
          <a:p>
            <a:pPr lvl="0">
              <a:buNone/>
            </a:pPr>
            <a:endParaRPr lang="de-AT" sz="100" dirty="0" smtClean="0"/>
          </a:p>
          <a:p>
            <a:pPr lvl="0"/>
            <a:r>
              <a:rPr lang="de-DE" sz="3100" dirty="0" smtClean="0"/>
              <a:t>Im RP-Zeugnis wird die mündliche Kompensations-</a:t>
            </a:r>
            <a:r>
              <a:rPr lang="de-DE" sz="3100" dirty="0" err="1" smtClean="0"/>
              <a:t>prüfung</a:t>
            </a:r>
            <a:r>
              <a:rPr lang="de-DE" sz="3100" dirty="0" smtClean="0"/>
              <a:t> vermerkt. </a:t>
            </a:r>
          </a:p>
          <a:p>
            <a:pPr lvl="0">
              <a:buNone/>
            </a:pPr>
            <a:endParaRPr lang="de-AT" sz="100" dirty="0" smtClean="0"/>
          </a:p>
          <a:p>
            <a:pPr lvl="0"/>
            <a:r>
              <a:rPr lang="de-DE" sz="3100" dirty="0" smtClean="0"/>
              <a:t>Die Wiederholungen müssen nicht zwingend im Herbst- bzw. Frühjahrstermin erfolgen, </a:t>
            </a:r>
            <a:r>
              <a:rPr lang="de-DE" sz="3100" b="1" dirty="0" smtClean="0"/>
              <a:t>sondern „in einem nächsten Termin“. </a:t>
            </a:r>
            <a:endParaRPr lang="de-AT" sz="3100" b="1" dirty="0" smtClean="0"/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ctylos">
  <a:themeElements>
    <a:clrScheme name="Dactylo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actylos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actylo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232</Words>
  <Application>Microsoft Office PowerPoint</Application>
  <PresentationFormat>Bildschirmpräsentation (4:3)</PresentationFormat>
  <Paragraphs>30</Paragraphs>
  <Slides>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Dactylos</vt:lpstr>
      <vt:lpstr>Prüfungsarchitektur Matura NEU</vt:lpstr>
      <vt:lpstr>Folie 2</vt:lpstr>
      <vt:lpstr>Folie 3</vt:lpstr>
      <vt:lpstr>Folie 4</vt:lpstr>
      <vt:lpstr>Folie 5</vt:lpstr>
      <vt:lpstr>            Können negative Klausurleistungen mündlich ausgebessert werden?  </vt:lpstr>
      <vt:lpstr>Folie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Prüfungsarchitektur Matura NEU</dc:title>
  <dc:creator>Christine</dc:creator>
  <cp:lastModifiedBy>Christine</cp:lastModifiedBy>
  <cp:revision>4</cp:revision>
  <dcterms:created xsi:type="dcterms:W3CDTF">2013-09-14T21:21:07Z</dcterms:created>
  <dcterms:modified xsi:type="dcterms:W3CDTF">2013-09-15T08:00:42Z</dcterms:modified>
</cp:coreProperties>
</file>